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8"/>
  </p:notesMasterIdLst>
  <p:sldIdLst>
    <p:sldId id="256" r:id="rId2"/>
    <p:sldId id="271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5pPr>
    <a:lvl6pPr marL="22860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6pPr>
    <a:lvl7pPr marL="27432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7pPr>
    <a:lvl8pPr marL="32004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8pPr>
    <a:lvl9pPr marL="36576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324" y="154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4BE8B-2E25-0148-B6EE-AEC2B72A8C46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30968-92AB-1A4C-BA78-99A3C949D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64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30968-92AB-1A4C-BA78-99A3C949DD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27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30968-92AB-1A4C-BA78-99A3C949DD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6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30968-92AB-1A4C-BA78-99A3C949DDE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14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42827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5556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0944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05100"/>
            <a:ext cx="51562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05100"/>
            <a:ext cx="51562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8785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50226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9741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54439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92013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8000"/>
            </a:gs>
            <a:gs pos="100000">
              <a:srgbClr val="FFFF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39713"/>
            <a:ext cx="1046480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Lucida Grande" charset="0"/>
              </a:rPr>
              <a:t>Click to edit Master title style</a:t>
            </a:r>
            <a:endParaRPr lang="en-US" dirty="0">
              <a:sym typeface="Lucida Grande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05100"/>
            <a:ext cx="10464800" cy="584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Lucida Grande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Lucida Grande" charset="0"/>
              </a:rPr>
              <a:t>Second level</a:t>
            </a:r>
          </a:p>
          <a:p>
            <a:pPr lvl="2"/>
            <a:r>
              <a:rPr lang="en-US" dirty="0" smtClean="0">
                <a:sym typeface="Lucida Grande" charset="0"/>
              </a:rPr>
              <a:t>Third level</a:t>
            </a:r>
          </a:p>
          <a:p>
            <a:pPr lvl="3"/>
            <a:r>
              <a:rPr lang="en-US" dirty="0" smtClean="0">
                <a:sym typeface="Lucida Grande" charset="0"/>
              </a:rPr>
              <a:t>Fourth level</a:t>
            </a:r>
          </a:p>
          <a:p>
            <a:pPr lvl="4"/>
            <a:r>
              <a:rPr lang="en-US" dirty="0" smtClean="0">
                <a:sym typeface="Lucida Grande" charset="0"/>
              </a:rPr>
              <a:t>Fifth level</a:t>
            </a:r>
            <a:endParaRPr lang="en-US" dirty="0">
              <a:sym typeface="Lucida Grande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10001"/>
          </a:solidFill>
          <a:latin typeface="Helvetica"/>
          <a:ea typeface="MS PGothic" pitchFamily="34" charset="-128"/>
          <a:cs typeface="Helvetica"/>
          <a:sym typeface="Lucida Grande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9pPr>
    </p:titleStyle>
    <p:bodyStyle>
      <a:lvl1pPr marL="5715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1pPr>
      <a:lvl2pPr marL="8509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2pPr>
      <a:lvl3pPr marL="12319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3pPr>
      <a:lvl4pPr marL="16129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4pPr>
      <a:lvl5pPr marL="1993900" indent="-571500" algn="l" rtl="0" eaLnBrk="1" fontAlgn="base" hangingPunct="1">
        <a:spcBef>
          <a:spcPts val="4200"/>
        </a:spcBef>
        <a:spcAft>
          <a:spcPct val="0"/>
        </a:spcAft>
        <a:buClrTx/>
        <a:buSzPct val="100000"/>
        <a:buFont typeface="Arial"/>
        <a:buChar char="•"/>
        <a:defRPr sz="3600">
          <a:solidFill>
            <a:srgbClr val="010001"/>
          </a:solidFill>
          <a:latin typeface="Arial"/>
          <a:ea typeface="MS PGothic" pitchFamily="34" charset="-128"/>
          <a:cs typeface="Arial"/>
          <a:sym typeface="Lucida Grande" charset="0"/>
        </a:defRPr>
      </a:lvl5pPr>
      <a:lvl6pPr marL="2260600" indent="-381000" algn="l" rtl="0" eaLnBrk="1" fontAlgn="base" hangingPunct="1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6pPr>
      <a:lvl7pPr marL="2717800" indent="-381000" algn="l" rtl="0" eaLnBrk="1" fontAlgn="base" hangingPunct="1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7pPr>
      <a:lvl8pPr marL="3175000" indent="-381000" algn="l" rtl="0" eaLnBrk="1" fontAlgn="base" hangingPunct="1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8pPr>
      <a:lvl9pPr marL="3632200" indent="-381000" algn="l" rtl="0" eaLnBrk="1" fontAlgn="base" hangingPunct="1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3505200"/>
            <a:ext cx="13004800" cy="15240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/>
          <a:lstStyle/>
          <a:p>
            <a:pPr algn="ctr"/>
            <a:r>
              <a:rPr lang="en-US" sz="4400" b="1" dirty="0">
                <a:solidFill>
                  <a:srgbClr val="010001"/>
                </a:solidFill>
                <a:latin typeface="Helvetica" charset="0"/>
              </a:rPr>
              <a:t>Chapter </a:t>
            </a:r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2</a:t>
            </a:r>
            <a:endParaRPr lang="en-US" sz="4400" b="1" dirty="0">
              <a:solidFill>
                <a:srgbClr val="010001"/>
              </a:solidFill>
              <a:latin typeface="Helvetica" charset="0"/>
            </a:endParaRPr>
          </a:p>
          <a:p>
            <a:pPr algn="ctr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Environmental Systems</a:t>
            </a:r>
            <a:endParaRPr lang="en-US" sz="4400" b="1" dirty="0">
              <a:solidFill>
                <a:srgbClr val="010001"/>
              </a:solidFill>
              <a:latin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800" y="86868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Friedland</a:t>
            </a:r>
            <a:r>
              <a:rPr lang="en-US" dirty="0">
                <a:solidFill>
                  <a:schemeClr val="bg1"/>
                </a:solidFill>
              </a:rPr>
              <a:t> and </a:t>
            </a:r>
            <a:r>
              <a:rPr lang="en-US" dirty="0" err="1">
                <a:solidFill>
                  <a:schemeClr val="bg1"/>
                </a:solidFill>
              </a:rPr>
              <a:t>Relyea</a:t>
            </a:r>
            <a:r>
              <a:rPr lang="en-US" dirty="0">
                <a:solidFill>
                  <a:schemeClr val="bg1"/>
                </a:solidFill>
              </a:rPr>
              <a:t> Environmental Science for AP</a:t>
            </a:r>
            <a:r>
              <a:rPr lang="en-US" baseline="30000" dirty="0">
                <a:solidFill>
                  <a:schemeClr val="bg1"/>
                </a:solidFill>
              </a:rPr>
              <a:t>®</a:t>
            </a:r>
            <a:r>
              <a:rPr lang="en-US" dirty="0">
                <a:solidFill>
                  <a:schemeClr val="bg1"/>
                </a:solidFill>
              </a:rPr>
              <a:t>, second edition ©2015 W.H. Freeman and Company/BFW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5200" y="9296400"/>
            <a:ext cx="9779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AP</a:t>
            </a:r>
            <a:r>
              <a:rPr lang="en-US" sz="900" baseline="30000" dirty="0">
                <a:solidFill>
                  <a:schemeClr val="bg1"/>
                </a:solidFill>
              </a:rPr>
              <a:t>® </a:t>
            </a:r>
            <a:r>
              <a:rPr lang="en-US" sz="900" dirty="0">
                <a:solidFill>
                  <a:schemeClr val="bg1"/>
                </a:solidFill>
              </a:rPr>
              <a:t>is a trademark registered and/or owned by the College </a:t>
            </a:r>
            <a:r>
              <a:rPr lang="en-US" sz="900" dirty="0" smtClean="0">
                <a:solidFill>
                  <a:schemeClr val="bg1"/>
                </a:solidFill>
              </a:rPr>
              <a:t>Board</a:t>
            </a:r>
            <a:r>
              <a:rPr lang="en-US" sz="900" baseline="30000" dirty="0">
                <a:solidFill>
                  <a:schemeClr val="bg1"/>
                </a:solidFill>
              </a:rPr>
              <a:t>®</a:t>
            </a:r>
            <a:r>
              <a:rPr lang="en-US" sz="900" dirty="0" smtClean="0">
                <a:solidFill>
                  <a:schemeClr val="bg1"/>
                </a:solidFill>
              </a:rPr>
              <a:t>, </a:t>
            </a:r>
            <a:r>
              <a:rPr lang="en-US" sz="900" dirty="0">
                <a:solidFill>
                  <a:schemeClr val="bg1"/>
                </a:solidFill>
              </a:rPr>
              <a:t>which was not involved in the production of, and does not endorse, this product.</a:t>
            </a:r>
            <a:endParaRPr lang="en-US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075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Second Law of Thermodynamics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3508168"/>
            <a:ext cx="10464800" cy="5840413"/>
          </a:xfrm>
        </p:spPr>
        <p:txBody>
          <a:bodyPr/>
          <a:lstStyle/>
          <a:p>
            <a:r>
              <a:rPr lang="en-US" sz="3200" b="1" dirty="0"/>
              <a:t>Energy </a:t>
            </a:r>
            <a:r>
              <a:rPr lang="en-US" sz="3200" b="1" dirty="0" smtClean="0"/>
              <a:t>efficiency</a:t>
            </a:r>
            <a:endParaRPr lang="en-US" sz="3200" dirty="0" smtClean="0"/>
          </a:p>
          <a:p>
            <a:r>
              <a:rPr lang="en-US" sz="3200" b="1" dirty="0"/>
              <a:t>Energy </a:t>
            </a:r>
            <a:r>
              <a:rPr lang="en-US" sz="3200" b="1" dirty="0" smtClean="0"/>
              <a:t>quality</a:t>
            </a:r>
            <a:endParaRPr lang="en-US" sz="3200" dirty="0"/>
          </a:p>
          <a:p>
            <a:r>
              <a:rPr lang="en-US" sz="3200" b="1" dirty="0" smtClean="0"/>
              <a:t>Entropy</a:t>
            </a:r>
          </a:p>
          <a:p>
            <a:pPr marL="0" indent="0">
              <a:buNone/>
            </a:pPr>
            <a:r>
              <a:rPr lang="en-US" sz="3200" dirty="0" smtClean="0"/>
              <a:t>.</a:t>
            </a:r>
            <a:endParaRPr lang="en-US" sz="3200" dirty="0" smtClean="0"/>
          </a:p>
          <a:p>
            <a:r>
              <a:rPr lang="en-US" sz="3200" dirty="0" smtClean="0"/>
              <a:t>Randomness is </a:t>
            </a:r>
            <a:r>
              <a:rPr lang="en-US" sz="3200" dirty="0"/>
              <a:t>always increasing in a system, </a:t>
            </a:r>
            <a:r>
              <a:rPr lang="en-US" sz="3200" dirty="0" smtClean="0"/>
              <a:t>unless-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1976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Matter and energy flow in the environment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Studying systems allows scientists to think about how energy and matter flow in in the environment.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73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-171159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100" b="1" dirty="0"/>
              <a:t>Open </a:t>
            </a:r>
            <a:r>
              <a:rPr lang="en-US" sz="3100" b="1" dirty="0" smtClean="0"/>
              <a:t>system</a:t>
            </a:r>
            <a:r>
              <a:rPr lang="en-US" sz="3100" dirty="0" smtClean="0"/>
              <a:t>.</a:t>
            </a:r>
            <a:endParaRPr lang="en-US" sz="3100" dirty="0"/>
          </a:p>
          <a:p>
            <a:r>
              <a:rPr lang="en-US" sz="3100" b="1" dirty="0"/>
              <a:t>Closed </a:t>
            </a:r>
            <a:r>
              <a:rPr lang="en-US" sz="3100" b="1" dirty="0" smtClean="0"/>
              <a:t>system</a:t>
            </a:r>
            <a:r>
              <a:rPr lang="en-US" sz="3100" dirty="0" smtClean="0"/>
              <a:t>.</a:t>
            </a:r>
            <a:endParaRPr lang="en-US" sz="3100" dirty="0"/>
          </a:p>
          <a:p>
            <a:r>
              <a:rPr lang="en-US" sz="3100" b="1" dirty="0"/>
              <a:t>Input</a:t>
            </a:r>
            <a:r>
              <a:rPr lang="en-US" sz="3100" dirty="0"/>
              <a:t> </a:t>
            </a:r>
            <a:r>
              <a:rPr lang="en-US" sz="3100" dirty="0" smtClean="0"/>
              <a:t> </a:t>
            </a:r>
            <a:endParaRPr lang="en-US" sz="3100" dirty="0" smtClean="0"/>
          </a:p>
          <a:p>
            <a:r>
              <a:rPr lang="en-US" sz="3100" b="1" dirty="0" smtClean="0"/>
              <a:t>Output</a:t>
            </a:r>
            <a:r>
              <a:rPr lang="en-US" sz="3100" dirty="0" smtClean="0"/>
              <a:t>  </a:t>
            </a:r>
          </a:p>
          <a:p>
            <a:r>
              <a:rPr lang="en-US" sz="3100" b="1" dirty="0" smtClean="0"/>
              <a:t>Systems </a:t>
            </a:r>
            <a:r>
              <a:rPr lang="en-US" sz="3100" b="1" dirty="0"/>
              <a:t>analysis </a:t>
            </a:r>
            <a:r>
              <a:rPr lang="en-US" sz="3100" b="1" dirty="0" smtClean="0"/>
              <a:t> </a:t>
            </a:r>
            <a:endParaRPr lang="en-US" sz="3100" b="1" dirty="0" smtClean="0"/>
          </a:p>
          <a:p>
            <a:r>
              <a:rPr lang="en-US" sz="3100" b="1" dirty="0" smtClean="0"/>
              <a:t>Steady state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1434699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00" y="2031253"/>
            <a:ext cx="12344172" cy="54717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801" y="7650404"/>
            <a:ext cx="1249674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010001"/>
                </a:solidFill>
                <a:latin typeface="Arial"/>
                <a:cs typeface="Arial"/>
              </a:rPr>
              <a:t>Open and closed systems.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(a) Earth is an open system with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respect to… </a:t>
            </a:r>
          </a:p>
          <a:p>
            <a:endParaRPr lang="en-US" sz="2600" dirty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(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b) Earth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is essentially </a:t>
            </a:r>
            <a:r>
              <a:rPr lang="en-US" sz="2600" dirty="0">
                <a:solidFill>
                  <a:srgbClr val="010001"/>
                </a:solidFill>
                <a:latin typeface="Arial"/>
                <a:cs typeface="Arial"/>
              </a:rPr>
              <a:t>a closed system with respect 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to…</a:t>
            </a:r>
            <a:endParaRPr lang="en-US" sz="26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4755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70000" y="-115131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512765"/>
            <a:ext cx="6344898" cy="77692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87473" y="1774231"/>
            <a:ext cx="50465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10001"/>
                </a:solidFill>
                <a:latin typeface="Arial"/>
                <a:cs typeface="Arial"/>
              </a:rPr>
              <a:t>A system in steady state. </a:t>
            </a: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In this leaky 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bucket…</a:t>
            </a:r>
            <a:endParaRPr lang="en-US" sz="32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8927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Feedbacks are found throughout the environment.</a:t>
            </a:r>
          </a:p>
          <a:p>
            <a:r>
              <a:rPr lang="en-US" b="1" dirty="0"/>
              <a:t>Negative feedback loop </a:t>
            </a:r>
            <a:r>
              <a:rPr lang="en-US" b="1" dirty="0" smtClean="0"/>
              <a:t> </a:t>
            </a:r>
            <a:endParaRPr lang="en-US" b="1" dirty="0" smtClean="0"/>
          </a:p>
          <a:p>
            <a:r>
              <a:rPr lang="en-US" b="1" dirty="0" smtClean="0"/>
              <a:t>Positive </a:t>
            </a:r>
            <a:r>
              <a:rPr lang="en-US" b="1" dirty="0"/>
              <a:t>feedback </a:t>
            </a:r>
            <a:r>
              <a:rPr lang="en-US" b="1" dirty="0" smtClean="0"/>
              <a:t>loop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005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70000" y="90305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System Dynamics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00" y="1526232"/>
            <a:ext cx="9894649" cy="58000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8199" y="7470445"/>
            <a:ext cx="12325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Negative and </a:t>
            </a:r>
            <a:r>
              <a:rPr lang="en-US" sz="2400" b="1" dirty="0" smtClean="0">
                <a:solidFill>
                  <a:srgbClr val="010001"/>
                </a:solidFill>
                <a:latin typeface="Arial"/>
                <a:cs typeface="Arial"/>
              </a:rPr>
              <a:t>positive feedback </a:t>
            </a:r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loops.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(a) A negative feedback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loop occurs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at Mono Lake: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…                                                                              (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b) Population growth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is an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example of positive feedback.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As members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of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a </a:t>
            </a:r>
            <a:r>
              <a:rPr lang="en-US" sz="2400" smtClean="0">
                <a:solidFill>
                  <a:srgbClr val="010001"/>
                </a:solidFill>
                <a:latin typeface="Arial"/>
                <a:cs typeface="Arial"/>
              </a:rPr>
              <a:t>species </a:t>
            </a:r>
            <a:r>
              <a:rPr lang="en-US" sz="2400" smtClean="0">
                <a:solidFill>
                  <a:srgbClr val="010001"/>
                </a:solidFill>
                <a:latin typeface="Arial"/>
                <a:cs typeface="Arial"/>
              </a:rPr>
              <a:t>reproduce…</a:t>
            </a:r>
            <a:endParaRPr lang="en-US" sz="24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5968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Environmental systems contain both chemical and biological reactions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Chemical reaction 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Law </a:t>
            </a:r>
            <a:r>
              <a:rPr lang="en-US" b="1" dirty="0"/>
              <a:t>of conservation of </a:t>
            </a:r>
            <a:r>
              <a:rPr lang="en-US" b="1" dirty="0" smtClean="0"/>
              <a:t>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237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5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Energy</a:t>
            </a:r>
            <a:r>
              <a:rPr lang="en-US" dirty="0"/>
              <a:t>, Flows, and Feedbacks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After reading this module you should </a:t>
            </a:r>
            <a:r>
              <a:rPr lang="en-US" b="1" dirty="0" smtClean="0"/>
              <a:t>be </a:t>
            </a:r>
            <a:r>
              <a:rPr lang="en-US" b="1" dirty="0"/>
              <a:t>able to</a:t>
            </a:r>
          </a:p>
          <a:p>
            <a:r>
              <a:rPr lang="en-US" dirty="0" smtClean="0"/>
              <a:t>distinguish </a:t>
            </a:r>
            <a:r>
              <a:rPr lang="en-US" dirty="0"/>
              <a:t>among various forms of energy and understand how they </a:t>
            </a:r>
            <a:r>
              <a:rPr lang="en-US" dirty="0" smtClean="0"/>
              <a:t>are measured</a:t>
            </a:r>
            <a:r>
              <a:rPr lang="en-US" dirty="0"/>
              <a:t>.</a:t>
            </a:r>
          </a:p>
          <a:p>
            <a:r>
              <a:rPr lang="en-US" dirty="0" smtClean="0"/>
              <a:t>discuss </a:t>
            </a:r>
            <a:r>
              <a:rPr lang="en-US" dirty="0"/>
              <a:t>the first and second laws of thermodynamics and explain how </a:t>
            </a:r>
            <a:r>
              <a:rPr lang="en-US" dirty="0" smtClean="0"/>
              <a:t>they influence </a:t>
            </a:r>
            <a:r>
              <a:rPr lang="en-US" dirty="0"/>
              <a:t>environmental systems.</a:t>
            </a:r>
          </a:p>
          <a:p>
            <a:r>
              <a:rPr lang="en-US" dirty="0" smtClean="0"/>
              <a:t>explain </a:t>
            </a:r>
            <a:r>
              <a:rPr lang="en-US" dirty="0"/>
              <a:t>how scientists keep track of energy and matter inputs, outputs, </a:t>
            </a:r>
            <a:r>
              <a:rPr lang="en-US" dirty="0" smtClean="0"/>
              <a:t>and changes </a:t>
            </a:r>
            <a:r>
              <a:rPr lang="en-US" dirty="0"/>
              <a:t>to environmental systems.</a:t>
            </a:r>
          </a:p>
        </p:txBody>
      </p:sp>
    </p:spTree>
    <p:extLst>
      <p:ext uri="{BB962C8B-B14F-4D97-AF65-F5344CB8AC3E}">
        <p14:creationId xmlns:p14="http://schemas.microsoft.com/office/powerpoint/2010/main" val="236008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Energy is a fundamental component of environmental systems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Energy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 smtClean="0"/>
              <a:t>Joule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 smtClean="0"/>
              <a:t>Power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87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Energy Conversions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901192"/>
            <a:ext cx="10464800" cy="5840413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energy = </a:t>
            </a: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power =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919" y="4565978"/>
            <a:ext cx="12476739" cy="47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937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-239291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Forms of Energy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521030"/>
            <a:ext cx="10464800" cy="5840413"/>
          </a:xfrm>
        </p:spPr>
        <p:txBody>
          <a:bodyPr/>
          <a:lstStyle/>
          <a:p>
            <a:r>
              <a:rPr lang="en-US" sz="3000" b="1" dirty="0"/>
              <a:t>Electromagnetic radiation </a:t>
            </a:r>
            <a:r>
              <a:rPr lang="en-US" sz="3000" b="1" dirty="0" smtClean="0"/>
              <a:t> </a:t>
            </a:r>
            <a:endParaRPr lang="en-US" sz="3000" b="1" dirty="0" smtClean="0"/>
          </a:p>
          <a:p>
            <a:r>
              <a:rPr lang="en-US" sz="3000" b="1" dirty="0" smtClean="0"/>
              <a:t>Photon</a:t>
            </a:r>
            <a:r>
              <a:rPr lang="en-US" sz="3000" dirty="0" smtClean="0"/>
              <a:t>  </a:t>
            </a:r>
          </a:p>
          <a:p>
            <a:r>
              <a:rPr lang="en-US" sz="3000" b="1" dirty="0" smtClean="0"/>
              <a:t>Potential energy</a:t>
            </a:r>
            <a:endParaRPr lang="en-US" sz="3000" dirty="0"/>
          </a:p>
          <a:p>
            <a:r>
              <a:rPr lang="en-US" sz="3000" b="1" dirty="0"/>
              <a:t>Chemical energy </a:t>
            </a:r>
            <a:r>
              <a:rPr lang="en-US" sz="3000" b="1" dirty="0" smtClean="0"/>
              <a:t> </a:t>
            </a:r>
            <a:endParaRPr lang="en-US" sz="3000" b="1" dirty="0" smtClean="0"/>
          </a:p>
          <a:p>
            <a:r>
              <a:rPr lang="en-US" sz="3000" b="1" dirty="0" smtClean="0"/>
              <a:t>Kinetic </a:t>
            </a:r>
            <a:r>
              <a:rPr lang="en-US" sz="3000" b="1" dirty="0"/>
              <a:t>energy </a:t>
            </a:r>
            <a:r>
              <a:rPr lang="en-US" sz="3000" b="1" dirty="0" smtClean="0"/>
              <a:t> </a:t>
            </a:r>
            <a:endParaRPr lang="en-US" sz="3000" b="1" dirty="0" smtClean="0"/>
          </a:p>
          <a:p>
            <a:r>
              <a:rPr lang="en-US" sz="3000" b="1" dirty="0" smtClean="0"/>
              <a:t>Temperature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596367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The laws of thermodynamics describe how energy behaves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The laws of thermodynamics are among the most significant principles in all of science.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62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-146834"/>
            <a:ext cx="10464800" cy="2465387"/>
          </a:xfrm>
        </p:spPr>
        <p:txBody>
          <a:bodyPr/>
          <a:lstStyle/>
          <a:p>
            <a:pPr algn="l"/>
            <a:r>
              <a:rPr lang="en-US" dirty="0"/>
              <a:t>First Law of Thermodynamics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-681823"/>
            <a:ext cx="10464800" cy="5840413"/>
          </a:xfrm>
        </p:spPr>
        <p:txBody>
          <a:bodyPr/>
          <a:lstStyle/>
          <a:p>
            <a:r>
              <a:rPr lang="en-US" sz="3200" b="1" dirty="0"/>
              <a:t>First law of thermodynamics </a:t>
            </a:r>
            <a:r>
              <a:rPr lang="en-US" sz="3200" b="1" dirty="0" smtClean="0"/>
              <a:t> </a:t>
            </a:r>
            <a:r>
              <a:rPr lang="en-US" sz="3200" dirty="0" smtClean="0"/>
              <a:t>A </a:t>
            </a:r>
            <a:r>
              <a:rPr lang="en-US" sz="3200" dirty="0"/>
              <a:t>physical </a:t>
            </a:r>
            <a:r>
              <a:rPr lang="en-US" sz="3200" dirty="0" smtClean="0"/>
              <a:t>law which </a:t>
            </a:r>
            <a:r>
              <a:rPr lang="en-US" sz="3200" dirty="0"/>
              <a:t>states that energy can neither be </a:t>
            </a:r>
            <a:r>
              <a:rPr lang="en-US" sz="3200" dirty="0" smtClean="0"/>
              <a:t>created nor </a:t>
            </a:r>
            <a:r>
              <a:rPr lang="en-US" sz="3200" dirty="0"/>
              <a:t>destroyed but can change from one form </a:t>
            </a:r>
            <a:r>
              <a:rPr lang="en-US" sz="3200" dirty="0" smtClean="0"/>
              <a:t>to another</a:t>
            </a:r>
            <a:r>
              <a:rPr lang="en-US" sz="32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991" y="3195486"/>
            <a:ext cx="9820219" cy="4930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0000" y="8291300"/>
            <a:ext cx="981121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010001"/>
                </a:solidFill>
                <a:latin typeface="Arial"/>
                <a:cs typeface="Arial"/>
              </a:rPr>
              <a:t>Conservation </a:t>
            </a:r>
            <a:r>
              <a:rPr lang="en-US" sz="2600" b="1" dirty="0" smtClean="0">
                <a:solidFill>
                  <a:srgbClr val="010001"/>
                </a:solidFill>
                <a:latin typeface="Arial"/>
                <a:cs typeface="Arial"/>
              </a:rPr>
              <a:t>of energy </a:t>
            </a:r>
            <a:r>
              <a:rPr lang="en-US" sz="2600" b="1" dirty="0">
                <a:solidFill>
                  <a:srgbClr val="010001"/>
                </a:solidFill>
                <a:latin typeface="Arial"/>
                <a:cs typeface="Arial"/>
              </a:rPr>
              <a:t>within a </a:t>
            </a:r>
            <a:r>
              <a:rPr lang="en-US" sz="2600" b="1" dirty="0" smtClean="0">
                <a:solidFill>
                  <a:srgbClr val="010001"/>
                </a:solidFill>
                <a:latin typeface="Arial"/>
                <a:cs typeface="Arial"/>
              </a:rPr>
              <a:t>system</a:t>
            </a:r>
            <a:r>
              <a:rPr lang="en-US" sz="2600" b="1" dirty="0">
                <a:solidFill>
                  <a:srgbClr val="010001"/>
                </a:solidFill>
                <a:latin typeface="Arial"/>
                <a:cs typeface="Arial"/>
              </a:rPr>
              <a:t>-</a:t>
            </a:r>
            <a:r>
              <a:rPr lang="en-US" sz="2600" dirty="0" smtClean="0">
                <a:solidFill>
                  <a:srgbClr val="010001"/>
                </a:solidFill>
                <a:latin typeface="Arial"/>
                <a:cs typeface="Arial"/>
              </a:rPr>
              <a:t>.</a:t>
            </a:r>
            <a:endParaRPr lang="en-US" sz="26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2424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Second Law of Thermodynamics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-246016"/>
            <a:ext cx="10464800" cy="5840413"/>
          </a:xfrm>
        </p:spPr>
        <p:txBody>
          <a:bodyPr/>
          <a:lstStyle/>
          <a:p>
            <a:r>
              <a:rPr lang="en-US" sz="2800" b="1" dirty="0"/>
              <a:t>Second law of </a:t>
            </a:r>
            <a:r>
              <a:rPr lang="en-US" sz="2800" b="1" dirty="0" smtClean="0"/>
              <a:t>thermodynamics  </a:t>
            </a:r>
            <a:r>
              <a:rPr lang="en-US" sz="2800" dirty="0" smtClean="0"/>
              <a:t>The </a:t>
            </a:r>
            <a:r>
              <a:rPr lang="en-US" sz="2800" dirty="0"/>
              <a:t>physical </a:t>
            </a:r>
            <a:r>
              <a:rPr lang="en-US" sz="2800" dirty="0" smtClean="0"/>
              <a:t>law stating </a:t>
            </a:r>
            <a:r>
              <a:rPr lang="en-US" sz="2800" dirty="0"/>
              <a:t>that when energy is transformed, the </a:t>
            </a:r>
            <a:r>
              <a:rPr lang="en-US" sz="2800" dirty="0" smtClean="0"/>
              <a:t>quantity of </a:t>
            </a:r>
            <a:r>
              <a:rPr lang="en-US" sz="2800" dirty="0"/>
              <a:t>energy remains the same, but its ability to do </a:t>
            </a:r>
            <a:r>
              <a:rPr lang="en-US" sz="2800" dirty="0" smtClean="0"/>
              <a:t>work diminishes</a:t>
            </a:r>
            <a:r>
              <a:rPr lang="en-US" sz="28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3492501"/>
            <a:ext cx="9343593" cy="4902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9999" y="8468848"/>
            <a:ext cx="1135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The </a:t>
            </a:r>
            <a:r>
              <a:rPr lang="en-US" sz="2400" b="1" dirty="0" smtClean="0">
                <a:solidFill>
                  <a:srgbClr val="010001"/>
                </a:solidFill>
                <a:latin typeface="Arial"/>
                <a:cs typeface="Arial"/>
              </a:rPr>
              <a:t>second law </a:t>
            </a:r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of </a:t>
            </a:r>
            <a:r>
              <a:rPr lang="en-US" sz="2400" b="1" dirty="0" smtClean="0">
                <a:solidFill>
                  <a:srgbClr val="010001"/>
                </a:solidFill>
                <a:latin typeface="Arial"/>
                <a:cs typeface="Arial"/>
              </a:rPr>
              <a:t>thermodynamics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-</a:t>
            </a:r>
            <a:endParaRPr lang="en-US" sz="24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9845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BASIC FORMAT_STYLE_Light_Orange">
  <a:themeElements>
    <a:clrScheme name="">
      <a:dk1>
        <a:srgbClr val="808080"/>
      </a:dk1>
      <a:lt1>
        <a:srgbClr val="FEFFFE"/>
      </a:lt1>
      <a:dk2>
        <a:srgbClr val="010001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9DAD9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Lucida Grande"/>
        <a:ea typeface="ＭＳ Ｐゴシック"/>
        <a:cs typeface=""/>
      </a:majorFont>
      <a:minorFont>
        <a:latin typeface="Lucida Gran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/>
            </a:gs>
            <a:gs pos="100000">
              <a:srgbClr val="0B3280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EFFFE"/>
            </a:solidFill>
            <a:effectLst/>
            <a:latin typeface="Lucida Grande" charset="0"/>
            <a:ea typeface="ＭＳ Ｐゴシック" charset="0"/>
            <a:sym typeface="Lucida Gran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/>
            </a:gs>
            <a:gs pos="100000">
              <a:srgbClr val="0B3280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EFFFE"/>
            </a:solidFill>
            <a:effectLst/>
            <a:latin typeface="Lucida Grande" charset="0"/>
            <a:ea typeface="ＭＳ Ｐゴシック" charset="0"/>
            <a:sym typeface="Lucida Grande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PPT_BASIC FORMAT_STYLE_Light_Orange.thmx</Template>
  <TotalTime>149</TotalTime>
  <Words>418</Words>
  <Application>Microsoft Office PowerPoint</Application>
  <PresentationFormat>Custom</PresentationFormat>
  <Paragraphs>65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PPT_BASIC FORMAT_STYLE_Light_Orange</vt:lpstr>
      <vt:lpstr>PowerPoint Presentation</vt:lpstr>
      <vt:lpstr>Environmental systems contain both chemical and biological reactions </vt:lpstr>
      <vt:lpstr>Module 5   Energy, Flows, and Feedbacks </vt:lpstr>
      <vt:lpstr>Energy is a fundamental component of environmental systems </vt:lpstr>
      <vt:lpstr>Energy Conversions </vt:lpstr>
      <vt:lpstr>Forms of Energy </vt:lpstr>
      <vt:lpstr>The laws of thermodynamics describe how energy behaves </vt:lpstr>
      <vt:lpstr>First Law of Thermodynamics </vt:lpstr>
      <vt:lpstr>Second Law of Thermodynamics </vt:lpstr>
      <vt:lpstr>Second Law of Thermodynamics </vt:lpstr>
      <vt:lpstr>Matter and energy flow in the environment </vt:lpstr>
      <vt:lpstr>System Dynamics </vt:lpstr>
      <vt:lpstr>System Dynamics </vt:lpstr>
      <vt:lpstr>System Dynamics </vt:lpstr>
      <vt:lpstr>System Dynamics </vt:lpstr>
      <vt:lpstr>System Dynamics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Leah Kohn</dc:creator>
  <cp:lastModifiedBy>Default</cp:lastModifiedBy>
  <cp:revision>28</cp:revision>
  <dcterms:created xsi:type="dcterms:W3CDTF">2015-05-08T21:04:50Z</dcterms:created>
  <dcterms:modified xsi:type="dcterms:W3CDTF">2015-09-11T20:17:41Z</dcterms:modified>
</cp:coreProperties>
</file>